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76650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76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49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1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2594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78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6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11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685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95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69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comunidad.madrid/servicios/empleo/acreditacion-experiencia-laboral" TargetMode="Externa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F0CAD46-2E46-44EB-A063-C05881768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Nubes rosas y azules">
            <a:extLst>
              <a:ext uri="{FF2B5EF4-FFF2-40B4-BE49-F238E27FC236}">
                <a16:creationId xmlns:a16="http://schemas.microsoft.com/office/drawing/2014/main" id="{8B6FFD9A-6D69-E6D1-4258-767869C3BE9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4122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E8A7E9B-3161-4AE7-B85C-EE3D7786D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700" y="1028700"/>
            <a:ext cx="10134600" cy="4800600"/>
          </a:xfrm>
          <a:prstGeom prst="rect">
            <a:avLst/>
          </a:pr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F7C39EC-0CBD-B0B0-4EB5-B616051AAD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724" y="1951916"/>
            <a:ext cx="9839325" cy="1486609"/>
          </a:xfrm>
        </p:spPr>
        <p:txBody>
          <a:bodyPr>
            <a:noAutofit/>
          </a:bodyPr>
          <a:lstStyle/>
          <a:p>
            <a:r>
              <a:rPr lang="es-ES" sz="5400" dirty="0"/>
              <a:t>ACREDITACIÓN DE COMPETENCIAS PROFESIONALES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3E45FAB-3768-4529-B0E8-A0E9BE5E3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3891005"/>
            <a:ext cx="867485" cy="115439"/>
            <a:chOff x="8910933" y="1861308"/>
            <a:chExt cx="867485" cy="11543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FF68CFF-0675-43D9-8EF2-EAC1F19D2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1414FA8-D7DF-4B14-AD83-846AB2899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38B88A0-A01D-4106-8E09-1AEB09B0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Imagen 11">
            <a:extLst>
              <a:ext uri="{FF2B5EF4-FFF2-40B4-BE49-F238E27FC236}">
                <a16:creationId xmlns:a16="http://schemas.microsoft.com/office/drawing/2014/main" id="{5D631142-C4EA-87A8-C2E6-C713E04E6517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contrast="-20000"/>
          </a:blip>
          <a:stretch>
            <a:fillRect/>
          </a:stretch>
        </p:blipFill>
        <p:spPr>
          <a:xfrm>
            <a:off x="1333239" y="4709403"/>
            <a:ext cx="9688749" cy="108949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0B05115-DCE8-5D96-FFEC-590D3A1F7F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46" b="9259"/>
          <a:stretch/>
        </p:blipFill>
        <p:spPr bwMode="auto">
          <a:xfrm>
            <a:off x="10867188" y="1"/>
            <a:ext cx="1324791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78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3B3C7E-BC2D-4436-8B03-AC421FA66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9B5D0C1-066E-4C02-A6B8-59FAE4A197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905C695-F54E-4EF8-8AEF-811D460E7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85CD2A3-2099-476E-9A85-55DC735FA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4705" y="15902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8386381-D3AE-191F-2F2A-5E03487A5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223" y="156186"/>
            <a:ext cx="10860198" cy="115128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800" b="1" kern="1200" cap="all" spc="390" baseline="0" dirty="0">
                <a:latin typeface="+mj-lt"/>
                <a:ea typeface="+mj-ea"/>
                <a:cs typeface="+mj-cs"/>
              </a:rPr>
              <a:t>1.</a:t>
            </a:r>
            <a:r>
              <a:rPr lang="en-US" sz="2800" b="1" kern="1200" cap="all" spc="390" baseline="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P</a:t>
            </a:r>
            <a:r>
              <a:rPr lang="en-US" sz="2800" b="1" kern="1200" cap="all" spc="39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ROCEDIMIENTOS DE </a:t>
            </a:r>
            <a:r>
              <a:rPr lang="en-US" sz="2800" b="1" kern="1200" cap="all" spc="390" baseline="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2800" b="1" kern="1200" cap="all" spc="39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CREDITACIÓN DE </a:t>
            </a:r>
            <a:r>
              <a:rPr lang="en-US" sz="2800" b="1" kern="1200" cap="all" spc="390" baseline="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</a:t>
            </a:r>
            <a:r>
              <a:rPr lang="en-US" sz="2800" b="1" kern="1200" cap="all" spc="39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OMPETENCIAS (</a:t>
            </a:r>
            <a:r>
              <a:rPr lang="en-US" sz="2800" b="1" kern="1200" cap="all" spc="390" baseline="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PAC</a:t>
            </a:r>
            <a:r>
              <a:rPr lang="en-US" sz="2800" b="1" kern="1200" cap="all" spc="39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92979E8-2E86-433E-A7E4-5F102E45A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1463"/>
            <a:ext cx="867485" cy="115439"/>
            <a:chOff x="8910933" y="1861308"/>
            <a:chExt cx="867485" cy="115439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DDEF0D5-EF9F-43D4-BF40-27A3121E02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1438B34-2B34-4614-B3B4-D09927150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C691BDB-93D3-4721-903C-45DD9590F1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Imagen 2">
            <a:extLst>
              <a:ext uri="{FF2B5EF4-FFF2-40B4-BE49-F238E27FC236}">
                <a16:creationId xmlns:a16="http://schemas.microsoft.com/office/drawing/2014/main" id="{1020127B-FC97-CD8A-0D7B-153B06F5A204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-20000"/>
          </a:blip>
          <a:stretch>
            <a:fillRect/>
          </a:stretch>
        </p:blipFill>
        <p:spPr>
          <a:xfrm>
            <a:off x="2360604" y="5898724"/>
            <a:ext cx="6955436" cy="782138"/>
          </a:xfrm>
          <a:prstGeom prst="rect">
            <a:avLst/>
          </a:prstGeom>
        </p:spPr>
      </p:pic>
      <p:sp>
        <p:nvSpPr>
          <p:cNvPr id="4" name="Placa 3">
            <a:extLst>
              <a:ext uri="{FF2B5EF4-FFF2-40B4-BE49-F238E27FC236}">
                <a16:creationId xmlns:a16="http://schemas.microsoft.com/office/drawing/2014/main" id="{F50228ED-ACA1-285F-0513-24382A4BF0AB}"/>
              </a:ext>
            </a:extLst>
          </p:cNvPr>
          <p:cNvSpPr/>
          <p:nvPr/>
        </p:nvSpPr>
        <p:spPr>
          <a:xfrm>
            <a:off x="328724" y="1718548"/>
            <a:ext cx="5169516" cy="3379947"/>
          </a:xfrm>
          <a:prstGeom prst="plaqu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s-ES" b="1" dirty="0"/>
              <a:t>ROCEDIMIENTO</a:t>
            </a:r>
            <a:r>
              <a:rPr lang="es-ES" dirty="0"/>
              <a:t>: proceso formado por distintas etapas</a:t>
            </a:r>
          </a:p>
          <a:p>
            <a:endParaRPr lang="es-E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s-ES" b="1" dirty="0"/>
              <a:t>CREDITACIÓN: reconocimiento oficial</a:t>
            </a:r>
          </a:p>
          <a:p>
            <a:r>
              <a:rPr lang="es-ES" b="1" dirty="0"/>
              <a:t>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s-ES" b="1" dirty="0"/>
              <a:t>OMPETENCIAS</a:t>
            </a:r>
            <a:r>
              <a:rPr lang="es-ES" dirty="0"/>
              <a:t>: se acreditarán las competencias profesionales recogidas en el Catálogo Nacional de Estándares de Competencias Profesionales (excepto las vinculadas a la Familia Profesional Sanidad) </a:t>
            </a:r>
          </a:p>
        </p:txBody>
      </p:sp>
      <p:sp>
        <p:nvSpPr>
          <p:cNvPr id="5" name="Placa 4">
            <a:extLst>
              <a:ext uri="{FF2B5EF4-FFF2-40B4-BE49-F238E27FC236}">
                <a16:creationId xmlns:a16="http://schemas.microsoft.com/office/drawing/2014/main" id="{5C849A21-3196-000D-DC2B-900C5E23A5DA}"/>
              </a:ext>
            </a:extLst>
          </p:cNvPr>
          <p:cNvSpPr/>
          <p:nvPr/>
        </p:nvSpPr>
        <p:spPr>
          <a:xfrm>
            <a:off x="6772672" y="1483183"/>
            <a:ext cx="4642233" cy="1727796"/>
          </a:xfrm>
          <a:prstGeom prst="plaqu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i="1" u="sng" dirty="0"/>
              <a:t>APORTACIÓN A LAS PERSONAS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1400" b="1" dirty="0">
                <a:solidFill>
                  <a:schemeClr val="accent4">
                    <a:lumMod val="50000"/>
                  </a:schemeClr>
                </a:solidFill>
              </a:rPr>
              <a:t>OPORTUNIDAD</a:t>
            </a:r>
            <a:r>
              <a:rPr lang="es-ES" sz="1400" dirty="0"/>
              <a:t> para mantener el puesto de trabajo, y acceder a una carrera personal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1400" b="1" dirty="0">
                <a:solidFill>
                  <a:schemeClr val="accent4">
                    <a:lumMod val="50000"/>
                  </a:schemeClr>
                </a:solidFill>
              </a:rPr>
              <a:t>RECONOCIMIENTO PROFESIONAL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1400" b="1" dirty="0">
                <a:solidFill>
                  <a:schemeClr val="accent4">
                    <a:lumMod val="50000"/>
                  </a:schemeClr>
                </a:solidFill>
              </a:rPr>
              <a:t>RECICLEJE</a:t>
            </a:r>
            <a:r>
              <a:rPr lang="es-ES" sz="1400" dirty="0"/>
              <a:t> para obtener una certificación oficial que mejora la inserción y movilidad laboral</a:t>
            </a:r>
          </a:p>
        </p:txBody>
      </p:sp>
      <p:sp>
        <p:nvSpPr>
          <p:cNvPr id="6" name="Placa 5">
            <a:extLst>
              <a:ext uri="{FF2B5EF4-FFF2-40B4-BE49-F238E27FC236}">
                <a16:creationId xmlns:a16="http://schemas.microsoft.com/office/drawing/2014/main" id="{7760A8E3-E24E-ACED-683B-D3F87E5BE00A}"/>
              </a:ext>
            </a:extLst>
          </p:cNvPr>
          <p:cNvSpPr/>
          <p:nvPr/>
        </p:nvSpPr>
        <p:spPr>
          <a:xfrm>
            <a:off x="6690663" y="3480090"/>
            <a:ext cx="4806253" cy="2018520"/>
          </a:xfrm>
          <a:prstGeom prst="plaqu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i="1" u="sng" dirty="0"/>
              <a:t>APORTACIÓN A LAS EMPRESAS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1400" b="1" dirty="0">
                <a:solidFill>
                  <a:schemeClr val="accent4">
                    <a:lumMod val="50000"/>
                  </a:schemeClr>
                </a:solidFill>
              </a:rPr>
              <a:t>IDENTIFICAR</a:t>
            </a:r>
            <a:r>
              <a:rPr lang="es-ES" sz="1400" dirty="0"/>
              <a:t> el talento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1400" b="1" dirty="0">
                <a:solidFill>
                  <a:schemeClr val="accent4">
                    <a:lumMod val="50000"/>
                  </a:schemeClr>
                </a:solidFill>
              </a:rPr>
              <a:t>MEJORA</a:t>
            </a:r>
            <a:r>
              <a:rPr lang="es-ES" sz="1400" dirty="0"/>
              <a:t> la productividad y competitividad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1400" b="1" dirty="0">
                <a:solidFill>
                  <a:schemeClr val="accent4">
                    <a:lumMod val="50000"/>
                  </a:schemeClr>
                </a:solidFill>
              </a:rPr>
              <a:t>SEGURIDAD, CONFIANZA, GARANTÍA Y PRESTIGIO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1400" b="1" dirty="0">
                <a:solidFill>
                  <a:schemeClr val="accent4">
                    <a:lumMod val="50000"/>
                  </a:schemeClr>
                </a:solidFill>
              </a:rPr>
              <a:t>ADAPTACIÓN</a:t>
            </a:r>
            <a:r>
              <a:rPr lang="es-ES" sz="1400" dirty="0"/>
              <a:t> al cambio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B9CFB7F-5F11-B7A0-82F1-06870772BA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46" b="9259"/>
          <a:stretch/>
        </p:blipFill>
        <p:spPr bwMode="auto">
          <a:xfrm>
            <a:off x="11017332" y="150708"/>
            <a:ext cx="1045109" cy="100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Fovissste - En el FOVISSSTE todos los trámites son... | Facebook">
            <a:extLst>
              <a:ext uri="{FF2B5EF4-FFF2-40B4-BE49-F238E27FC236}">
                <a16:creationId xmlns:a16="http://schemas.microsoft.com/office/drawing/2014/main" id="{C1C947B5-F51B-BBD9-6693-CE2BAC5912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684" t="1793" r="11420" b="13096"/>
          <a:stretch/>
        </p:blipFill>
        <p:spPr bwMode="auto">
          <a:xfrm>
            <a:off x="5313665" y="4503778"/>
            <a:ext cx="1294646" cy="1451863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790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E6C2D5A-4FFC-FA71-8691-120705EB80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F1B63B9-3FA9-7C65-EFE9-6D7452BFA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AB09840-6E81-3921-F75A-7D86FD114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7110829-9C8B-20B2-2755-537439FC0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B3E61BD-E004-ED9E-567D-A04AF9DF86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281ACDB-F276-B9E3-F6B7-702C8070D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7B4A657-59B5-C101-71D6-D4DF0D5135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B45F706-BFEE-378F-1CC1-02A27817B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4705" y="15902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4D4E47C-D024-0BDD-ADC2-9418B7610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769" y="326126"/>
            <a:ext cx="8845236" cy="61035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800" b="1" kern="1200" cap="all" spc="390" baseline="0" dirty="0">
                <a:latin typeface="+mj-lt"/>
                <a:ea typeface="+mj-ea"/>
                <a:cs typeface="+mj-cs"/>
              </a:rPr>
              <a:t>2. REQUISITOS DE PARTICIPACIÓN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67A9EAB-1405-EEE6-A4EE-C575E38EB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1463"/>
            <a:ext cx="867485" cy="115439"/>
            <a:chOff x="8910933" y="1861308"/>
            <a:chExt cx="867485" cy="115439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733AA37-EE2B-10DB-45EB-041E1C6920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1B82268-E618-C3BD-D202-BCC8DF075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49FF34B-563C-B9F0-14A4-8456FCAE3F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Imagen 2">
            <a:extLst>
              <a:ext uri="{FF2B5EF4-FFF2-40B4-BE49-F238E27FC236}">
                <a16:creationId xmlns:a16="http://schemas.microsoft.com/office/drawing/2014/main" id="{5F3EF503-07F0-9D31-61C5-6CBCB788645C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-20000"/>
          </a:blip>
          <a:stretch>
            <a:fillRect/>
          </a:stretch>
        </p:blipFill>
        <p:spPr>
          <a:xfrm>
            <a:off x="2360604" y="5898724"/>
            <a:ext cx="6955436" cy="782138"/>
          </a:xfrm>
          <a:prstGeom prst="rect">
            <a:avLst/>
          </a:prstGeom>
        </p:spPr>
      </p:pic>
      <p:sp>
        <p:nvSpPr>
          <p:cNvPr id="4" name="Rectángulo: esquinas diagonales cortadas 3">
            <a:extLst>
              <a:ext uri="{FF2B5EF4-FFF2-40B4-BE49-F238E27FC236}">
                <a16:creationId xmlns:a16="http://schemas.microsoft.com/office/drawing/2014/main" id="{340D240A-DE54-4CBC-0A0B-BB43730E6ABB}"/>
              </a:ext>
            </a:extLst>
          </p:cNvPr>
          <p:cNvSpPr/>
          <p:nvPr/>
        </p:nvSpPr>
        <p:spPr>
          <a:xfrm>
            <a:off x="312103" y="1382806"/>
            <a:ext cx="11404567" cy="4160644"/>
          </a:xfrm>
          <a:prstGeom prst="snip2Diag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Ser español, tener una autorización de residencia y trabajo en España en vigor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Tener cumplidos 18 o 20 años cumplidos en el momento de realizar la inscripción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Ser residente o trabajar dentro de la Comunidad de Madrid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dirty="0"/>
          </a:p>
          <a:p>
            <a:endParaRPr lang="es-ES" dirty="0"/>
          </a:p>
          <a:p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Acceso por 2 vías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8D6A8D94-77C8-9A84-D656-D5A1118FC2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46" b="9259"/>
          <a:stretch/>
        </p:blipFill>
        <p:spPr bwMode="auto">
          <a:xfrm>
            <a:off x="11017332" y="150708"/>
            <a:ext cx="1045109" cy="100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0AF1C30B-1A2A-90C0-ACAF-D7DEA77C727D}"/>
              </a:ext>
            </a:extLst>
          </p:cNvPr>
          <p:cNvSpPr txBox="1"/>
          <p:nvPr/>
        </p:nvSpPr>
        <p:spPr>
          <a:xfrm>
            <a:off x="2785133" y="3333438"/>
            <a:ext cx="8682411" cy="20928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1400" dirty="0"/>
              <a:t>- </a:t>
            </a:r>
            <a:r>
              <a:rPr lang="es-ES" sz="1400" b="1" u="sng" dirty="0"/>
              <a:t>EXPERIENCIA LABORAL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400" u="sng" dirty="0"/>
              <a:t>Nivel 1</a:t>
            </a:r>
            <a:r>
              <a:rPr lang="es-ES" sz="1400" dirty="0"/>
              <a:t>: al menos 2 años, con un mínimo de 1.000 h trabajadas en total, en los últimos 15 años transcurridos antes de realizarse la convocatoria.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400" u="sng" dirty="0"/>
              <a:t>Nivel 2 y 3: </a:t>
            </a:r>
            <a:r>
              <a:rPr lang="es-ES" sz="1400" dirty="0"/>
              <a:t>al menos 3 años con un mínimo de 2.000 h trabajadas en total, en los últimos 15 años transcurridos antes de realizarse la convocatoria. </a:t>
            </a:r>
          </a:p>
          <a:p>
            <a:pPr marL="285750" indent="-285750">
              <a:buFontTx/>
              <a:buChar char="-"/>
            </a:pPr>
            <a:r>
              <a:rPr lang="es-ES" sz="1400" b="1" u="sng" dirty="0"/>
              <a:t>FORMACIÓN NO FORMAL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400" u="sng" dirty="0"/>
              <a:t>Nivel 1:</a:t>
            </a:r>
            <a:r>
              <a:rPr lang="es-ES" sz="1400" dirty="0"/>
              <a:t> Al menos 200 h en los últimos 10 años transcurridos antes de realizarse la convocatoria.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400" u="sng" dirty="0"/>
              <a:t>Nivel 2: </a:t>
            </a:r>
            <a:r>
              <a:rPr lang="es-ES" sz="1400" dirty="0"/>
              <a:t>Al menos 300 h en los últimos 10 años transcurridos antes de realizarse la convocatoria.</a:t>
            </a:r>
          </a:p>
          <a:p>
            <a:endParaRPr lang="es-ES" dirty="0"/>
          </a:p>
        </p:txBody>
      </p:sp>
      <p:sp>
        <p:nvSpPr>
          <p:cNvPr id="15" name="Cerrar llave 14">
            <a:extLst>
              <a:ext uri="{FF2B5EF4-FFF2-40B4-BE49-F238E27FC236}">
                <a16:creationId xmlns:a16="http://schemas.microsoft.com/office/drawing/2014/main" id="{90C59024-D2B7-F37B-6B96-1A2B9583834B}"/>
              </a:ext>
            </a:extLst>
          </p:cNvPr>
          <p:cNvSpPr/>
          <p:nvPr/>
        </p:nvSpPr>
        <p:spPr>
          <a:xfrm>
            <a:off x="2579539" y="3343203"/>
            <a:ext cx="348467" cy="2092882"/>
          </a:xfrm>
          <a:prstGeom prst="rightBrac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098" name="Picture 2" descr="Requisitos, Lista De Control, Horario, Sistema De Los Dibujos Del Vector De  La Conformidad Ilustración del Vector - Ilustración de conformidad,  entrevista: 144799228">
            <a:extLst>
              <a:ext uri="{FF2B5EF4-FFF2-40B4-BE49-F238E27FC236}">
                <a16:creationId xmlns:a16="http://schemas.microsoft.com/office/drawing/2014/main" id="{DD882440-A4C3-A6FD-B3F4-B8073FE986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9948" y="1498185"/>
            <a:ext cx="2469201" cy="138892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769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D51F8A7-7371-B3C4-5DB0-CD5A3D96D5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FE0C9A-E807-86DB-1061-2FFE6A48E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EF531B1-FCBA-5C79-CF20-A2E3A54FD0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F79586C-6A97-4800-AC84-F556F17390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8E61603-778D-46E8-6BD3-36C53795F3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44C1105-3770-4C69-C63D-FB354B1125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F04B4AF-0C5A-68C4-B8BD-71FBCE0272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116017-7251-1937-CC8D-31B713B265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4705" y="15902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A9F11C5-D352-881C-325D-CED738EC4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769" y="326126"/>
            <a:ext cx="8845236" cy="61035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800" b="1" cap="all" spc="390" dirty="0"/>
              <a:t>3</a:t>
            </a:r>
            <a:r>
              <a:rPr lang="en-US" sz="2800" b="1" kern="1200" cap="all" spc="390" baseline="0" dirty="0">
                <a:latin typeface="+mj-lt"/>
                <a:ea typeface="+mj-ea"/>
                <a:cs typeface="+mj-cs"/>
              </a:rPr>
              <a:t>. FASES DEL PROCEDIMIENTO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82A849C-4733-26CD-7621-27D60EBD38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1463"/>
            <a:ext cx="867485" cy="115439"/>
            <a:chOff x="8910933" y="1861308"/>
            <a:chExt cx="867485" cy="115439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FC53B3B-6999-76BF-BB1B-CD03E54CA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5A9D453-0530-2DA4-AA9B-07889DB49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0EDE8B5-248D-2258-7A49-535675696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Imagen 2">
            <a:extLst>
              <a:ext uri="{FF2B5EF4-FFF2-40B4-BE49-F238E27FC236}">
                <a16:creationId xmlns:a16="http://schemas.microsoft.com/office/drawing/2014/main" id="{2185391C-D5F8-80D2-9DDA-A5382DCE3927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-20000"/>
          </a:blip>
          <a:stretch>
            <a:fillRect/>
          </a:stretch>
        </p:blipFill>
        <p:spPr>
          <a:xfrm>
            <a:off x="2360604" y="5898724"/>
            <a:ext cx="6955436" cy="782138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43773D0B-6983-B241-BA11-0F9B2490BD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46" b="9259"/>
          <a:stretch/>
        </p:blipFill>
        <p:spPr bwMode="auto">
          <a:xfrm>
            <a:off x="11017332" y="150708"/>
            <a:ext cx="1045109" cy="100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lobo: flecha derecha 4">
            <a:extLst>
              <a:ext uri="{FF2B5EF4-FFF2-40B4-BE49-F238E27FC236}">
                <a16:creationId xmlns:a16="http://schemas.microsoft.com/office/drawing/2014/main" id="{902AA502-734C-F5C1-6E67-FC957319C46D}"/>
              </a:ext>
            </a:extLst>
          </p:cNvPr>
          <p:cNvSpPr/>
          <p:nvPr/>
        </p:nvSpPr>
        <p:spPr>
          <a:xfrm>
            <a:off x="776349" y="1341831"/>
            <a:ext cx="3211189" cy="4248264"/>
          </a:xfrm>
          <a:prstGeom prst="rightArrowCallout">
            <a:avLst>
              <a:gd name="adj1" fmla="val 20376"/>
              <a:gd name="adj2" fmla="val 25000"/>
              <a:gd name="adj3" fmla="val 9393"/>
              <a:gd name="adj4" fmla="val 8578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" name="Globo: flecha derecha 5">
            <a:extLst>
              <a:ext uri="{FF2B5EF4-FFF2-40B4-BE49-F238E27FC236}">
                <a16:creationId xmlns:a16="http://schemas.microsoft.com/office/drawing/2014/main" id="{8F99867B-A9D3-6EAE-5B75-C1BC07967897}"/>
              </a:ext>
            </a:extLst>
          </p:cNvPr>
          <p:cNvSpPr/>
          <p:nvPr/>
        </p:nvSpPr>
        <p:spPr>
          <a:xfrm>
            <a:off x="4524959" y="1346575"/>
            <a:ext cx="3101326" cy="4248264"/>
          </a:xfrm>
          <a:prstGeom prst="rightArrowCallout">
            <a:avLst>
              <a:gd name="adj1" fmla="val 20376"/>
              <a:gd name="adj2" fmla="val 25000"/>
              <a:gd name="adj3" fmla="val 9393"/>
              <a:gd name="adj4" fmla="val 8578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Globo: flecha derecha 16">
            <a:extLst>
              <a:ext uri="{FF2B5EF4-FFF2-40B4-BE49-F238E27FC236}">
                <a16:creationId xmlns:a16="http://schemas.microsoft.com/office/drawing/2014/main" id="{CC47D792-9186-013E-8E5F-91048EC08AA7}"/>
              </a:ext>
            </a:extLst>
          </p:cNvPr>
          <p:cNvSpPr/>
          <p:nvPr/>
        </p:nvSpPr>
        <p:spPr>
          <a:xfrm>
            <a:off x="8253804" y="1341831"/>
            <a:ext cx="2626726" cy="4248264"/>
          </a:xfrm>
          <a:prstGeom prst="rightArrowCallout">
            <a:avLst>
              <a:gd name="adj1" fmla="val 20376"/>
              <a:gd name="adj2" fmla="val 25000"/>
              <a:gd name="adj3" fmla="val 4727"/>
              <a:gd name="adj4" fmla="val 9009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Nube 21">
            <a:extLst>
              <a:ext uri="{FF2B5EF4-FFF2-40B4-BE49-F238E27FC236}">
                <a16:creationId xmlns:a16="http://schemas.microsoft.com/office/drawing/2014/main" id="{07906006-C4B7-FF96-C0C6-DEC333AF1257}"/>
              </a:ext>
            </a:extLst>
          </p:cNvPr>
          <p:cNvSpPr/>
          <p:nvPr/>
        </p:nvSpPr>
        <p:spPr>
          <a:xfrm>
            <a:off x="744989" y="1340411"/>
            <a:ext cx="2734207" cy="686352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0600"/>
            <a:r>
              <a:rPr lang="es-ES" sz="1400" dirty="0"/>
              <a:t>1. ASESORAMIENTO</a:t>
            </a:r>
          </a:p>
        </p:txBody>
      </p: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28DD632F-C79D-FF27-E2BD-85C7B002A18F}"/>
              </a:ext>
            </a:extLst>
          </p:cNvPr>
          <p:cNvCxnSpPr/>
          <p:nvPr/>
        </p:nvCxnSpPr>
        <p:spPr>
          <a:xfrm>
            <a:off x="2083324" y="2123969"/>
            <a:ext cx="0" cy="374134"/>
          </a:xfrm>
          <a:prstGeom prst="straightConnector1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id="{B19F02E0-787E-BC4F-F63D-3CDBA32032A7}"/>
              </a:ext>
            </a:extLst>
          </p:cNvPr>
          <p:cNvSpPr txBox="1"/>
          <p:nvPr/>
        </p:nvSpPr>
        <p:spPr>
          <a:xfrm>
            <a:off x="1214295" y="2475472"/>
            <a:ext cx="17955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u="sng" dirty="0"/>
              <a:t>Asesor/a:</a:t>
            </a:r>
            <a:r>
              <a:rPr lang="es-ES" sz="1400" dirty="0"/>
              <a:t> se elabora un INFORME ASESORAMIENTO (no vinculante)</a:t>
            </a:r>
          </a:p>
        </p:txBody>
      </p: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84E5D268-4FDB-8759-3DFC-51764AD3C904}"/>
              </a:ext>
            </a:extLst>
          </p:cNvPr>
          <p:cNvCxnSpPr>
            <a:cxnSpLocks/>
          </p:cNvCxnSpPr>
          <p:nvPr/>
        </p:nvCxnSpPr>
        <p:spPr>
          <a:xfrm>
            <a:off x="2083324" y="3465963"/>
            <a:ext cx="0" cy="223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: angular 44">
            <a:extLst>
              <a:ext uri="{FF2B5EF4-FFF2-40B4-BE49-F238E27FC236}">
                <a16:creationId xmlns:a16="http://schemas.microsoft.com/office/drawing/2014/main" id="{E15D1F2B-FC10-A8A0-B534-7EA4CAAF731F}"/>
              </a:ext>
            </a:extLst>
          </p:cNvPr>
          <p:cNvCxnSpPr>
            <a:cxnSpLocks/>
          </p:cNvCxnSpPr>
          <p:nvPr/>
        </p:nvCxnSpPr>
        <p:spPr>
          <a:xfrm>
            <a:off x="2083324" y="3689043"/>
            <a:ext cx="675053" cy="270518"/>
          </a:xfrm>
          <a:prstGeom prst="bentConnector3">
            <a:avLst>
              <a:gd name="adj1" fmla="val 10027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: angular 50">
            <a:extLst>
              <a:ext uri="{FF2B5EF4-FFF2-40B4-BE49-F238E27FC236}">
                <a16:creationId xmlns:a16="http://schemas.microsoft.com/office/drawing/2014/main" id="{9AE2FF76-BE0A-2941-5240-833FEA5B541A}"/>
              </a:ext>
            </a:extLst>
          </p:cNvPr>
          <p:cNvCxnSpPr>
            <a:cxnSpLocks/>
          </p:cNvCxnSpPr>
          <p:nvPr/>
        </p:nvCxnSpPr>
        <p:spPr>
          <a:xfrm rot="10800000" flipV="1">
            <a:off x="1395168" y="3689042"/>
            <a:ext cx="716925" cy="308629"/>
          </a:xfrm>
          <a:prstGeom prst="bentConnector3">
            <a:avLst>
              <a:gd name="adj1" fmla="val 9996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" name="CuadroTexto 4099">
            <a:extLst>
              <a:ext uri="{FF2B5EF4-FFF2-40B4-BE49-F238E27FC236}">
                <a16:creationId xmlns:a16="http://schemas.microsoft.com/office/drawing/2014/main" id="{34ED0352-4340-8AA0-C8A0-C0795721C44A}"/>
              </a:ext>
            </a:extLst>
          </p:cNvPr>
          <p:cNvSpPr txBox="1"/>
          <p:nvPr/>
        </p:nvSpPr>
        <p:spPr>
          <a:xfrm>
            <a:off x="718090" y="4004570"/>
            <a:ext cx="1340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u="sng" dirty="0"/>
              <a:t>DESFAVORABLE                 </a:t>
            </a:r>
            <a:endParaRPr lang="es-ES" sz="1200" dirty="0"/>
          </a:p>
        </p:txBody>
      </p:sp>
      <p:sp>
        <p:nvSpPr>
          <p:cNvPr id="4101" name="CuadroTexto 4100">
            <a:extLst>
              <a:ext uri="{FF2B5EF4-FFF2-40B4-BE49-F238E27FC236}">
                <a16:creationId xmlns:a16="http://schemas.microsoft.com/office/drawing/2014/main" id="{F0BE343B-09E5-46BE-D84C-206092CC613F}"/>
              </a:ext>
            </a:extLst>
          </p:cNvPr>
          <p:cNvSpPr txBox="1"/>
          <p:nvPr/>
        </p:nvSpPr>
        <p:spPr>
          <a:xfrm>
            <a:off x="2090307" y="4016778"/>
            <a:ext cx="1340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u="sng" dirty="0"/>
              <a:t>FAVORABLE                 </a:t>
            </a:r>
            <a:endParaRPr lang="es-ES" sz="1200" dirty="0"/>
          </a:p>
        </p:txBody>
      </p:sp>
      <p:cxnSp>
        <p:nvCxnSpPr>
          <p:cNvPr id="4103" name="Conector: angular 4102">
            <a:extLst>
              <a:ext uri="{FF2B5EF4-FFF2-40B4-BE49-F238E27FC236}">
                <a16:creationId xmlns:a16="http://schemas.microsoft.com/office/drawing/2014/main" id="{AF20BFCB-7935-67B9-1878-75644D57BF01}"/>
              </a:ext>
            </a:extLst>
          </p:cNvPr>
          <p:cNvCxnSpPr/>
          <p:nvPr/>
        </p:nvCxnSpPr>
        <p:spPr>
          <a:xfrm rot="5400000">
            <a:off x="1117431" y="4564864"/>
            <a:ext cx="542174" cy="12700"/>
          </a:xfrm>
          <a:prstGeom prst="bentConnector3">
            <a:avLst>
              <a:gd name="adj1" fmla="val 96945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5" name="CuadroTexto 4104">
            <a:extLst>
              <a:ext uri="{FF2B5EF4-FFF2-40B4-BE49-F238E27FC236}">
                <a16:creationId xmlns:a16="http://schemas.microsoft.com/office/drawing/2014/main" id="{E85ACAEF-F82D-A344-7C2B-49F2FE5F6800}"/>
              </a:ext>
            </a:extLst>
          </p:cNvPr>
          <p:cNvSpPr txBox="1"/>
          <p:nvPr/>
        </p:nvSpPr>
        <p:spPr>
          <a:xfrm>
            <a:off x="490721" y="4959580"/>
            <a:ext cx="1795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Se informa a la persona</a:t>
            </a:r>
          </a:p>
        </p:txBody>
      </p:sp>
      <p:sp>
        <p:nvSpPr>
          <p:cNvPr id="4106" name="Nube 4105">
            <a:extLst>
              <a:ext uri="{FF2B5EF4-FFF2-40B4-BE49-F238E27FC236}">
                <a16:creationId xmlns:a16="http://schemas.microsoft.com/office/drawing/2014/main" id="{C39A8B22-D314-59EF-F7CB-3968C4750EE5}"/>
              </a:ext>
            </a:extLst>
          </p:cNvPr>
          <p:cNvSpPr/>
          <p:nvPr/>
        </p:nvSpPr>
        <p:spPr>
          <a:xfrm>
            <a:off x="4847329" y="1392354"/>
            <a:ext cx="2065192" cy="686352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0600"/>
            <a:r>
              <a:rPr lang="es-ES" sz="1400" dirty="0"/>
              <a:t>2. EVALUACIÓN</a:t>
            </a:r>
          </a:p>
        </p:txBody>
      </p:sp>
      <p:cxnSp>
        <p:nvCxnSpPr>
          <p:cNvPr id="4107" name="Conector recto de flecha 4106">
            <a:extLst>
              <a:ext uri="{FF2B5EF4-FFF2-40B4-BE49-F238E27FC236}">
                <a16:creationId xmlns:a16="http://schemas.microsoft.com/office/drawing/2014/main" id="{3A293079-00D9-0EFA-5E0D-077B0097F89E}"/>
              </a:ext>
            </a:extLst>
          </p:cNvPr>
          <p:cNvCxnSpPr>
            <a:cxnSpLocks/>
          </p:cNvCxnSpPr>
          <p:nvPr/>
        </p:nvCxnSpPr>
        <p:spPr>
          <a:xfrm flipH="1">
            <a:off x="5879925" y="2123969"/>
            <a:ext cx="7102" cy="187067"/>
          </a:xfrm>
          <a:prstGeom prst="straightConnector1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108" name="CuadroTexto 4107">
            <a:extLst>
              <a:ext uri="{FF2B5EF4-FFF2-40B4-BE49-F238E27FC236}">
                <a16:creationId xmlns:a16="http://schemas.microsoft.com/office/drawing/2014/main" id="{0A0DDB7F-6D81-1E8A-BEEC-60EE66A717FE}"/>
              </a:ext>
            </a:extLst>
          </p:cNvPr>
          <p:cNvSpPr txBox="1"/>
          <p:nvPr/>
        </p:nvSpPr>
        <p:spPr>
          <a:xfrm>
            <a:off x="4856567" y="2268930"/>
            <a:ext cx="2065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u="sng" dirty="0"/>
              <a:t>Evaluador/a:</a:t>
            </a:r>
            <a:r>
              <a:rPr lang="es-ES" sz="1400" dirty="0"/>
              <a:t> se comprueban las competencias profesionales</a:t>
            </a:r>
          </a:p>
        </p:txBody>
      </p:sp>
      <p:cxnSp>
        <p:nvCxnSpPr>
          <p:cNvPr id="4111" name="Conector recto de flecha 4110">
            <a:extLst>
              <a:ext uri="{FF2B5EF4-FFF2-40B4-BE49-F238E27FC236}">
                <a16:creationId xmlns:a16="http://schemas.microsoft.com/office/drawing/2014/main" id="{8D76EEEF-1013-74FD-AE91-7ECC8F7FF5D1}"/>
              </a:ext>
            </a:extLst>
          </p:cNvPr>
          <p:cNvCxnSpPr/>
          <p:nvPr/>
        </p:nvCxnSpPr>
        <p:spPr>
          <a:xfrm>
            <a:off x="5879925" y="3223037"/>
            <a:ext cx="7102" cy="2429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2" name="CuadroTexto 4111">
            <a:extLst>
              <a:ext uri="{FF2B5EF4-FFF2-40B4-BE49-F238E27FC236}">
                <a16:creationId xmlns:a16="http://schemas.microsoft.com/office/drawing/2014/main" id="{E9E26F83-63E3-E1FC-885A-5C1F51C4FABE}"/>
              </a:ext>
            </a:extLst>
          </p:cNvPr>
          <p:cNvSpPr txBox="1"/>
          <p:nvPr/>
        </p:nvSpPr>
        <p:spPr>
          <a:xfrm>
            <a:off x="4606357" y="3503193"/>
            <a:ext cx="26363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INFORME DE EVALUACIÓN</a:t>
            </a:r>
          </a:p>
        </p:txBody>
      </p:sp>
      <p:cxnSp>
        <p:nvCxnSpPr>
          <p:cNvPr id="4113" name="Conector recto de flecha 4112">
            <a:extLst>
              <a:ext uri="{FF2B5EF4-FFF2-40B4-BE49-F238E27FC236}">
                <a16:creationId xmlns:a16="http://schemas.microsoft.com/office/drawing/2014/main" id="{C61CCFBD-E8B9-F5C5-F895-0267138AA835}"/>
              </a:ext>
            </a:extLst>
          </p:cNvPr>
          <p:cNvCxnSpPr/>
          <p:nvPr/>
        </p:nvCxnSpPr>
        <p:spPr>
          <a:xfrm>
            <a:off x="5872823" y="3801222"/>
            <a:ext cx="7102" cy="2429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4" name="CuadroTexto 4113">
            <a:extLst>
              <a:ext uri="{FF2B5EF4-FFF2-40B4-BE49-F238E27FC236}">
                <a16:creationId xmlns:a16="http://schemas.microsoft.com/office/drawing/2014/main" id="{ABD07DA2-5790-A5D7-B321-B5F2F5C17254}"/>
              </a:ext>
            </a:extLst>
          </p:cNvPr>
          <p:cNvSpPr txBox="1"/>
          <p:nvPr/>
        </p:nvSpPr>
        <p:spPr>
          <a:xfrm>
            <a:off x="4989230" y="4042202"/>
            <a:ext cx="17955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DICTAMEN FINAL</a:t>
            </a:r>
          </a:p>
        </p:txBody>
      </p:sp>
      <p:cxnSp>
        <p:nvCxnSpPr>
          <p:cNvPr id="4115" name="Conector recto 4114">
            <a:extLst>
              <a:ext uri="{FF2B5EF4-FFF2-40B4-BE49-F238E27FC236}">
                <a16:creationId xmlns:a16="http://schemas.microsoft.com/office/drawing/2014/main" id="{7284548F-FC90-8E78-F3F6-AFA9C7C1E3C7}"/>
              </a:ext>
            </a:extLst>
          </p:cNvPr>
          <p:cNvCxnSpPr>
            <a:cxnSpLocks/>
          </p:cNvCxnSpPr>
          <p:nvPr/>
        </p:nvCxnSpPr>
        <p:spPr>
          <a:xfrm>
            <a:off x="5888598" y="4300127"/>
            <a:ext cx="0" cy="223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6" name="Conector: angular 4115">
            <a:extLst>
              <a:ext uri="{FF2B5EF4-FFF2-40B4-BE49-F238E27FC236}">
                <a16:creationId xmlns:a16="http://schemas.microsoft.com/office/drawing/2014/main" id="{0D0ABEF8-FFB8-3952-089D-0F13CAB05CF6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65730" y="4493209"/>
            <a:ext cx="716925" cy="308629"/>
          </a:xfrm>
          <a:prstGeom prst="bentConnector3">
            <a:avLst>
              <a:gd name="adj1" fmla="val 9996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7" name="Conector: angular 4116">
            <a:extLst>
              <a:ext uri="{FF2B5EF4-FFF2-40B4-BE49-F238E27FC236}">
                <a16:creationId xmlns:a16="http://schemas.microsoft.com/office/drawing/2014/main" id="{21D64D8C-CC9C-6924-979F-9D9F665904A4}"/>
              </a:ext>
            </a:extLst>
          </p:cNvPr>
          <p:cNvCxnSpPr>
            <a:cxnSpLocks/>
          </p:cNvCxnSpPr>
          <p:nvPr/>
        </p:nvCxnSpPr>
        <p:spPr>
          <a:xfrm>
            <a:off x="5886340" y="4509918"/>
            <a:ext cx="675053" cy="270518"/>
          </a:xfrm>
          <a:prstGeom prst="bentConnector3">
            <a:avLst>
              <a:gd name="adj1" fmla="val 10027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8" name="CuadroTexto 4117">
            <a:extLst>
              <a:ext uri="{FF2B5EF4-FFF2-40B4-BE49-F238E27FC236}">
                <a16:creationId xmlns:a16="http://schemas.microsoft.com/office/drawing/2014/main" id="{1662B93E-C709-819B-0E42-39F9555E5B4D}"/>
              </a:ext>
            </a:extLst>
          </p:cNvPr>
          <p:cNvSpPr txBox="1"/>
          <p:nvPr/>
        </p:nvSpPr>
        <p:spPr>
          <a:xfrm>
            <a:off x="4452891" y="4823969"/>
            <a:ext cx="14199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u="sng" dirty="0"/>
              <a:t>NO DEMOSTRADO                 </a:t>
            </a:r>
            <a:endParaRPr lang="es-ES" sz="1200" dirty="0"/>
          </a:p>
        </p:txBody>
      </p:sp>
      <p:sp>
        <p:nvSpPr>
          <p:cNvPr id="4119" name="CuadroTexto 4118">
            <a:extLst>
              <a:ext uri="{FF2B5EF4-FFF2-40B4-BE49-F238E27FC236}">
                <a16:creationId xmlns:a16="http://schemas.microsoft.com/office/drawing/2014/main" id="{92C0C67C-A94C-6E45-05AB-0A8C6898A211}"/>
              </a:ext>
            </a:extLst>
          </p:cNvPr>
          <p:cNvSpPr txBox="1"/>
          <p:nvPr/>
        </p:nvSpPr>
        <p:spPr>
          <a:xfrm>
            <a:off x="5825749" y="4806569"/>
            <a:ext cx="14199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u="sng" dirty="0"/>
              <a:t>DEMOSTRADO                 </a:t>
            </a:r>
            <a:endParaRPr lang="es-ES" sz="1200" dirty="0"/>
          </a:p>
        </p:txBody>
      </p:sp>
      <p:cxnSp>
        <p:nvCxnSpPr>
          <p:cNvPr id="4120" name="Conector: angular 4119">
            <a:extLst>
              <a:ext uri="{FF2B5EF4-FFF2-40B4-BE49-F238E27FC236}">
                <a16:creationId xmlns:a16="http://schemas.microsoft.com/office/drawing/2014/main" id="{9BA27D7C-FB7F-444D-6B91-BC548726B790}"/>
              </a:ext>
            </a:extLst>
          </p:cNvPr>
          <p:cNvCxnSpPr>
            <a:cxnSpLocks/>
          </p:cNvCxnSpPr>
          <p:nvPr/>
        </p:nvCxnSpPr>
        <p:spPr>
          <a:xfrm rot="16200000" flipH="1">
            <a:off x="5057660" y="5168687"/>
            <a:ext cx="207363" cy="3032"/>
          </a:xfrm>
          <a:prstGeom prst="bent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4" name="CuadroTexto 4123">
            <a:extLst>
              <a:ext uri="{FF2B5EF4-FFF2-40B4-BE49-F238E27FC236}">
                <a16:creationId xmlns:a16="http://schemas.microsoft.com/office/drawing/2014/main" id="{77E6C4CF-E637-FBDC-9162-5FA476E47476}"/>
              </a:ext>
            </a:extLst>
          </p:cNvPr>
          <p:cNvSpPr txBox="1"/>
          <p:nvPr/>
        </p:nvSpPr>
        <p:spPr>
          <a:xfrm>
            <a:off x="4428272" y="5241807"/>
            <a:ext cx="1795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Se informa a la persona</a:t>
            </a:r>
          </a:p>
        </p:txBody>
      </p:sp>
      <p:sp>
        <p:nvSpPr>
          <p:cNvPr id="4125" name="Nube 4124">
            <a:extLst>
              <a:ext uri="{FF2B5EF4-FFF2-40B4-BE49-F238E27FC236}">
                <a16:creationId xmlns:a16="http://schemas.microsoft.com/office/drawing/2014/main" id="{89085C91-A62E-B523-5C25-7829B18A95AF}"/>
              </a:ext>
            </a:extLst>
          </p:cNvPr>
          <p:cNvSpPr/>
          <p:nvPr/>
        </p:nvSpPr>
        <p:spPr>
          <a:xfrm>
            <a:off x="8361674" y="1432932"/>
            <a:ext cx="2065192" cy="686352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0600"/>
            <a:r>
              <a:rPr lang="es-ES" sz="1400" dirty="0"/>
              <a:t>3. </a:t>
            </a:r>
          </a:p>
          <a:p>
            <a:pPr algn="ctr" defTabSz="990600"/>
            <a:r>
              <a:rPr lang="es-ES" sz="1400" dirty="0"/>
              <a:t>REGISTRO</a:t>
            </a:r>
          </a:p>
        </p:txBody>
      </p:sp>
      <p:cxnSp>
        <p:nvCxnSpPr>
          <p:cNvPr id="4126" name="Conector recto de flecha 4125">
            <a:extLst>
              <a:ext uri="{FF2B5EF4-FFF2-40B4-BE49-F238E27FC236}">
                <a16:creationId xmlns:a16="http://schemas.microsoft.com/office/drawing/2014/main" id="{106CECC3-BB4B-C8DA-0605-4CAB2E402F2C}"/>
              </a:ext>
            </a:extLst>
          </p:cNvPr>
          <p:cNvCxnSpPr>
            <a:cxnSpLocks/>
          </p:cNvCxnSpPr>
          <p:nvPr/>
        </p:nvCxnSpPr>
        <p:spPr>
          <a:xfrm>
            <a:off x="9394270" y="2194551"/>
            <a:ext cx="0" cy="521219"/>
          </a:xfrm>
          <a:prstGeom prst="straightConnector1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129" name="CuadroTexto 4128">
            <a:extLst>
              <a:ext uri="{FF2B5EF4-FFF2-40B4-BE49-F238E27FC236}">
                <a16:creationId xmlns:a16="http://schemas.microsoft.com/office/drawing/2014/main" id="{9F5EE575-7C06-66A3-E6C4-E3B74D90C9E4}"/>
              </a:ext>
            </a:extLst>
          </p:cNvPr>
          <p:cNvSpPr txBox="1"/>
          <p:nvPr/>
        </p:nvSpPr>
        <p:spPr>
          <a:xfrm>
            <a:off x="8600325" y="2867446"/>
            <a:ext cx="15878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u="sng" dirty="0"/>
              <a:t>Acreditación y registro de la competencia profesional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2678991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CB0D59-F3CD-7905-4A2D-87A26575F7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0A91097-2EF1-6C63-504C-8D491D0330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9FB9D02-B414-E347-2545-E78B317A7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F3C9C92-6DD3-E7A1-4A54-F32408DF0C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381F17-51F8-0447-86CC-3E8F0FBB6E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35DACC0-0436-EB48-30DD-53669365FE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C7BC887-CF61-116F-A0BA-F44582A791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A950283-0C3A-0EF5-DB92-226BDF7E4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4705" y="15902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01EAAAD-AC8D-70CC-7C17-C1ACA5166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7848" y="145133"/>
            <a:ext cx="9220947" cy="61035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2800" b="1" cap="all" spc="390" dirty="0"/>
              <a:t>4</a:t>
            </a:r>
            <a:r>
              <a:rPr lang="en-US" sz="2800" b="1" kern="1200" cap="all" spc="390" baseline="0" dirty="0">
                <a:latin typeface="+mj-lt"/>
                <a:ea typeface="+mj-ea"/>
                <a:cs typeface="+mj-cs"/>
              </a:rPr>
              <a:t>. SOLICITUD Y DOCUMENTACIÓN A PRESENTAR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4B23FEE-4944-DD98-02AE-495E262E8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1463"/>
            <a:ext cx="867485" cy="115439"/>
            <a:chOff x="8910933" y="1861308"/>
            <a:chExt cx="867485" cy="115439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C73C4BF-E380-4675-D00E-A7BF1D295B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94A1B1D-F689-803B-E110-C6BB3033A7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BD78BD4D-EC59-494A-3A68-A32DF870D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Imagen 2">
            <a:extLst>
              <a:ext uri="{FF2B5EF4-FFF2-40B4-BE49-F238E27FC236}">
                <a16:creationId xmlns:a16="http://schemas.microsoft.com/office/drawing/2014/main" id="{768479E0-6DE3-A95B-B443-8D157383A389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-20000"/>
          </a:blip>
          <a:stretch>
            <a:fillRect/>
          </a:stretch>
        </p:blipFill>
        <p:spPr>
          <a:xfrm>
            <a:off x="2360604" y="5898724"/>
            <a:ext cx="6955436" cy="782138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72FDDBE6-0F00-7374-29E6-5BF0CA9F13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46" b="9259"/>
          <a:stretch/>
        </p:blipFill>
        <p:spPr bwMode="auto">
          <a:xfrm>
            <a:off x="11017332" y="150708"/>
            <a:ext cx="1045109" cy="100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A8608D7-9FF1-9203-F698-C1EC4AC15D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250516"/>
              </p:ext>
            </p:extLst>
          </p:nvPr>
        </p:nvGraphicFramePr>
        <p:xfrm>
          <a:off x="596299" y="1045057"/>
          <a:ext cx="9027735" cy="428776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9027735">
                  <a:extLst>
                    <a:ext uri="{9D8B030D-6E8A-4147-A177-3AD203B41FA5}">
                      <a16:colId xmlns:a16="http://schemas.microsoft.com/office/drawing/2014/main" val="1029110590"/>
                    </a:ext>
                  </a:extLst>
                </a:gridCol>
              </a:tblGrid>
              <a:tr h="46296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s-ES" b="1" u="sng" dirty="0"/>
                        <a:t>ANEXO II</a:t>
                      </a:r>
                      <a:r>
                        <a:rPr lang="es-ES" b="0" dirty="0"/>
                        <a:t>: SOLICITUD DE INSCRIPCIÓN</a:t>
                      </a:r>
                      <a:endParaRPr lang="es-ES" b="0" dirty="0">
                        <a:latin typeface="Aptos" panose="020B0004020202020204" pitchFamily="34" charset="0"/>
                        <a:ea typeface="ADLaM Display" panose="02010000000000000000" pitchFamily="2" charset="0"/>
                        <a:cs typeface="ADLaM Display" panose="0201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871783"/>
                  </a:ext>
                </a:extLst>
              </a:tr>
              <a:tr h="46296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s-ES" b="1" u="sng" dirty="0"/>
                        <a:t>ANEXO III: </a:t>
                      </a:r>
                      <a:r>
                        <a:rPr lang="es-ES" b="0" dirty="0"/>
                        <a:t>CURRICULUM VITAE EUROPEO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336189"/>
                  </a:ext>
                </a:extLst>
              </a:tr>
              <a:tr h="171592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s-ES" b="0" dirty="0"/>
                        <a:t>DOCUMENTACIÓN ACREDITATIVA DE LA EXPERIENCIA LABORAL</a:t>
                      </a:r>
                      <a:endParaRPr lang="es-ES" b="0" dirty="0">
                        <a:latin typeface="Aptos" panose="020B0004020202020204" pitchFamily="34" charset="0"/>
                        <a:ea typeface="ADLaM Display" panose="02010000000000000000" pitchFamily="2" charset="0"/>
                        <a:cs typeface="ADLaM Display" panose="0201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124044"/>
                  </a:ext>
                </a:extLst>
              </a:tr>
              <a:tr h="98091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s-ES" b="0" dirty="0"/>
                        <a:t>DOCUMENTACIÓN ACREDITATIVA DE LA FORMACIÓN NO FORMAL</a:t>
                      </a:r>
                    </a:p>
                    <a:p>
                      <a:pPr marL="536575" indent="-17780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dirty="0"/>
                        <a:t>Programa detallado de los contenidos </a:t>
                      </a:r>
                    </a:p>
                    <a:p>
                      <a:pPr marL="536575" indent="-17780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dirty="0"/>
                        <a:t>Horas de formación</a:t>
                      </a:r>
                    </a:p>
                    <a:p>
                      <a:pPr marL="536575" indent="-17780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dirty="0"/>
                        <a:t>Certificados/diplomas de cursos </a:t>
                      </a:r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073654"/>
                  </a:ext>
                </a:extLst>
              </a:tr>
              <a:tr h="624215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s-ES" b="1" u="sng" dirty="0"/>
                        <a:t>ANEXO VIII: </a:t>
                      </a:r>
                      <a:r>
                        <a:rPr lang="es-ES" b="0" dirty="0"/>
                        <a:t>AUTORIZACIÓN DE REPRESENTACIÓN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795310"/>
                  </a:ext>
                </a:extLst>
              </a:tr>
            </a:tbl>
          </a:graphicData>
        </a:graphic>
      </p:graphicFrame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E7EAFE19-6C62-9EF4-4BEA-8CB7BEA7AD89}"/>
              </a:ext>
            </a:extLst>
          </p:cNvPr>
          <p:cNvSpPr/>
          <p:nvPr/>
        </p:nvSpPr>
        <p:spPr>
          <a:xfrm>
            <a:off x="640022" y="2323945"/>
            <a:ext cx="3077765" cy="1255446"/>
          </a:xfrm>
          <a:prstGeom prst="round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F98A8979-8942-33CF-BA6C-E28689A73303}"/>
              </a:ext>
            </a:extLst>
          </p:cNvPr>
          <p:cNvSpPr/>
          <p:nvPr/>
        </p:nvSpPr>
        <p:spPr>
          <a:xfrm>
            <a:off x="3781826" y="2333690"/>
            <a:ext cx="2656680" cy="1255446"/>
          </a:xfrm>
          <a:prstGeom prst="round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3CA28646-323E-89AB-BED0-FC360778D443}"/>
              </a:ext>
            </a:extLst>
          </p:cNvPr>
          <p:cNvSpPr/>
          <p:nvPr/>
        </p:nvSpPr>
        <p:spPr>
          <a:xfrm>
            <a:off x="6563651" y="2333690"/>
            <a:ext cx="2729848" cy="1255446"/>
          </a:xfrm>
          <a:prstGeom prst="round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FCA83977-7B71-E090-3830-C2FD90E67D17}"/>
              </a:ext>
            </a:extLst>
          </p:cNvPr>
          <p:cNvSpPr txBox="1"/>
          <p:nvPr/>
        </p:nvSpPr>
        <p:spPr>
          <a:xfrm>
            <a:off x="673340" y="2464918"/>
            <a:ext cx="30071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u="sng" dirty="0"/>
              <a:t>TRABAJADORES POR CUENTA AJENA</a:t>
            </a:r>
          </a:p>
          <a:p>
            <a:pPr marL="358775" lvl="1" indent="-179388">
              <a:buFont typeface="Arial" panose="020B0604020202020204" pitchFamily="34" charset="0"/>
              <a:buChar char="•"/>
            </a:pPr>
            <a:r>
              <a:rPr lang="es-ES" sz="1200" dirty="0"/>
              <a:t>Informe Vida Laboral ,</a:t>
            </a:r>
          </a:p>
          <a:p>
            <a:pPr marL="179387" lvl="1"/>
            <a:endParaRPr lang="es-ES" sz="1200" dirty="0"/>
          </a:p>
          <a:p>
            <a:pPr marL="358775" lvl="1" indent="-179388">
              <a:buFont typeface="Arial" panose="020B0604020202020204" pitchFamily="34" charset="0"/>
              <a:buChar char="•"/>
            </a:pPr>
            <a:r>
              <a:rPr lang="es-ES" sz="1200" dirty="0"/>
              <a:t>Contratos de Trabajo o Certificado de la empresa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47ED9046-A6B0-1479-B80B-00E4ADB01C5B}"/>
              </a:ext>
            </a:extLst>
          </p:cNvPr>
          <p:cNvSpPr txBox="1"/>
          <p:nvPr/>
        </p:nvSpPr>
        <p:spPr>
          <a:xfrm>
            <a:off x="3851090" y="2394746"/>
            <a:ext cx="30071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u="sng" dirty="0"/>
              <a:t>TRABAJADORES AUTÓNOMOS</a:t>
            </a:r>
          </a:p>
          <a:p>
            <a:pPr marL="358775" lvl="1" indent="-179388">
              <a:buFont typeface="Arial" panose="020B0604020202020204" pitchFamily="34" charset="0"/>
              <a:buChar char="•"/>
            </a:pPr>
            <a:r>
              <a:rPr lang="es-ES" sz="1200" dirty="0"/>
              <a:t>Informe Vida Laboral ,</a:t>
            </a:r>
          </a:p>
          <a:p>
            <a:pPr marL="179387" lvl="1"/>
            <a:endParaRPr lang="es-ES" sz="1200" dirty="0"/>
          </a:p>
          <a:p>
            <a:pPr marL="358775" lvl="1" indent="-179388">
              <a:buFont typeface="Arial" panose="020B0604020202020204" pitchFamily="34" charset="0"/>
              <a:buChar char="•"/>
            </a:pPr>
            <a:r>
              <a:rPr lang="es-ES" sz="1200" dirty="0"/>
              <a:t>Justificante de alta en IAE </a:t>
            </a:r>
          </a:p>
          <a:p>
            <a:pPr marL="358775" lvl="1" indent="-179388">
              <a:buFont typeface="Arial" panose="020B0604020202020204" pitchFamily="34" charset="0"/>
              <a:buChar char="•"/>
            </a:pPr>
            <a:endParaRPr lang="es-ES" sz="1200" dirty="0"/>
          </a:p>
          <a:p>
            <a:pPr marL="358775" lvl="1" indent="-179388">
              <a:buFont typeface="Arial" panose="020B0604020202020204" pitchFamily="34" charset="0"/>
              <a:buChar char="•"/>
            </a:pPr>
            <a:r>
              <a:rPr lang="es-ES" sz="1200" dirty="0"/>
              <a:t>Declaración responsable</a:t>
            </a:r>
          </a:p>
          <a:p>
            <a:endParaRPr lang="es-ES" sz="1200" u="sng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75A5E836-7943-2012-A1E2-0BA592E22B04}"/>
              </a:ext>
            </a:extLst>
          </p:cNvPr>
          <p:cNvSpPr txBox="1"/>
          <p:nvPr/>
        </p:nvSpPr>
        <p:spPr>
          <a:xfrm>
            <a:off x="6694296" y="2383487"/>
            <a:ext cx="24685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u="sng" dirty="0"/>
              <a:t>PERSONAS VOLUNTARIAS Y BECARIAS</a:t>
            </a:r>
          </a:p>
          <a:p>
            <a:endParaRPr lang="es-ES" sz="1200" u="sng" dirty="0"/>
          </a:p>
          <a:p>
            <a:pPr marL="358775" lvl="1" indent="-179388">
              <a:buFont typeface="Arial" panose="020B0604020202020204" pitchFamily="34" charset="0"/>
              <a:buChar char="•"/>
            </a:pPr>
            <a:r>
              <a:rPr lang="es-ES" sz="1200" dirty="0"/>
              <a:t>Certificación de la organización donde se haya prestado la asistencia</a:t>
            </a:r>
          </a:p>
          <a:p>
            <a:endParaRPr lang="es-ES" sz="1200" u="sng" dirty="0"/>
          </a:p>
        </p:txBody>
      </p:sp>
      <p:sp>
        <p:nvSpPr>
          <p:cNvPr id="27" name="Diagrama de flujo: almacenamiento de acceso secuencial 26">
            <a:extLst>
              <a:ext uri="{FF2B5EF4-FFF2-40B4-BE49-F238E27FC236}">
                <a16:creationId xmlns:a16="http://schemas.microsoft.com/office/drawing/2014/main" id="{E8EECFBD-5201-50B2-7B68-6D984288E2BB}"/>
              </a:ext>
            </a:extLst>
          </p:cNvPr>
          <p:cNvSpPr/>
          <p:nvPr/>
        </p:nvSpPr>
        <p:spPr>
          <a:xfrm>
            <a:off x="9687611" y="2085767"/>
            <a:ext cx="2086467" cy="1773966"/>
          </a:xfrm>
          <a:prstGeom prst="flowChartMagneticTape">
            <a:avLst/>
          </a:prstGeom>
          <a:gradFill>
            <a:gsLst>
              <a:gs pos="59000">
                <a:schemeClr val="accent1">
                  <a:lumMod val="110000"/>
                  <a:satMod val="105000"/>
                  <a:tint val="67000"/>
                </a:schemeClr>
              </a:gs>
              <a:gs pos="5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ES" sz="1800" b="0" i="0" u="none" strike="noStrike" baseline="0">
              <a:latin typeface="Times New Roman" panose="02020603050405020304" pitchFamily="18" charset="0"/>
            </a:endParaRPr>
          </a:p>
          <a:p>
            <a:endParaRPr lang="es-ES" sz="1800" b="0" i="0" u="none" strike="noStrike" baseline="0">
              <a:latin typeface="Times New Roman" panose="02020603050405020304" pitchFamily="18" charset="0"/>
            </a:endParaRPr>
          </a:p>
        </p:txBody>
      </p:sp>
      <p:sp>
        <p:nvSpPr>
          <p:cNvPr id="28" name="Flecha: pentágono 27">
            <a:extLst>
              <a:ext uri="{FF2B5EF4-FFF2-40B4-BE49-F238E27FC236}">
                <a16:creationId xmlns:a16="http://schemas.microsoft.com/office/drawing/2014/main" id="{EA67C867-0E09-51E5-2E6C-C14626EDE286}"/>
              </a:ext>
            </a:extLst>
          </p:cNvPr>
          <p:cNvSpPr/>
          <p:nvPr/>
        </p:nvSpPr>
        <p:spPr>
          <a:xfrm rot="5400000">
            <a:off x="10418765" y="921147"/>
            <a:ext cx="733954" cy="1508288"/>
          </a:xfrm>
          <a:prstGeom prst="homePlate">
            <a:avLst>
              <a:gd name="adj" fmla="val 21913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A9230CDC-4B98-3053-DDB0-DFC6A7586F1C}"/>
              </a:ext>
            </a:extLst>
          </p:cNvPr>
          <p:cNvSpPr txBox="1"/>
          <p:nvPr/>
        </p:nvSpPr>
        <p:spPr>
          <a:xfrm>
            <a:off x="10031597" y="1395934"/>
            <a:ext cx="1508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u="sng" dirty="0">
                <a:latin typeface="Congenial Black" panose="020F0502020204030204" pitchFamily="2" charset="0"/>
              </a:rPr>
              <a:t>PRESENTACIÓN DE LA SOLICITUD</a:t>
            </a:r>
            <a:endParaRPr lang="es-ES" sz="1200" dirty="0">
              <a:latin typeface="Congenial Black" panose="020F0502020204030204" pitchFamily="2" charset="0"/>
            </a:endParaRPr>
          </a:p>
          <a:p>
            <a:pPr algn="ctr"/>
            <a:endParaRPr lang="es-ES" sz="1200" u="sng" dirty="0">
              <a:latin typeface="Congenial Black" panose="020F0502020204030204" pitchFamily="2" charset="0"/>
            </a:endParaRPr>
          </a:p>
        </p:txBody>
      </p:sp>
      <p:pic>
        <p:nvPicPr>
          <p:cNvPr id="35" name="Imagen 34">
            <a:extLst>
              <a:ext uri="{FF2B5EF4-FFF2-40B4-BE49-F238E27FC236}">
                <a16:creationId xmlns:a16="http://schemas.microsoft.com/office/drawing/2014/main" id="{A9DAAA54-A373-4676-0D62-222161C44EA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alphaModFix amt="70000"/>
            <a:lum bright="-20000" contrast="20000"/>
          </a:blip>
          <a:srcRect l="15073" t="7811" r="11637" b="25335"/>
          <a:stretch/>
        </p:blipFill>
        <p:spPr>
          <a:xfrm>
            <a:off x="9776851" y="2064685"/>
            <a:ext cx="1902958" cy="1773966"/>
          </a:xfrm>
          <a:prstGeom prst="ellipse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</p:pic>
      <p:sp>
        <p:nvSpPr>
          <p:cNvPr id="36" name="Diagrama de flujo: almacenamiento de acceso secuencial 35">
            <a:extLst>
              <a:ext uri="{FF2B5EF4-FFF2-40B4-BE49-F238E27FC236}">
                <a16:creationId xmlns:a16="http://schemas.microsoft.com/office/drawing/2014/main" id="{9FEC5E75-BDB7-7877-5C45-938EDFCF3294}"/>
              </a:ext>
            </a:extLst>
          </p:cNvPr>
          <p:cNvSpPr/>
          <p:nvPr/>
        </p:nvSpPr>
        <p:spPr>
          <a:xfrm>
            <a:off x="9685096" y="3949341"/>
            <a:ext cx="2086467" cy="1773966"/>
          </a:xfrm>
          <a:prstGeom prst="flowChartMagneticTape">
            <a:avLst/>
          </a:prstGeom>
          <a:gradFill>
            <a:gsLst>
              <a:gs pos="59000">
                <a:schemeClr val="accent1">
                  <a:lumMod val="110000"/>
                  <a:satMod val="105000"/>
                  <a:tint val="67000"/>
                </a:schemeClr>
              </a:gs>
              <a:gs pos="5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ES" sz="1800" b="0" i="0" u="none" strike="noStrike" baseline="0">
              <a:latin typeface="Times New Roman" panose="02020603050405020304" pitchFamily="18" charset="0"/>
            </a:endParaRPr>
          </a:p>
          <a:p>
            <a:endParaRPr lang="es-ES" sz="1800" b="0" i="0" u="none" strike="noStrike" baseline="0">
              <a:latin typeface="Times New Roman" panose="02020603050405020304" pitchFamily="18" charset="0"/>
            </a:endParaRPr>
          </a:p>
        </p:txBody>
      </p:sp>
      <p:pic>
        <p:nvPicPr>
          <p:cNvPr id="38" name="Imagen 37">
            <a:extLst>
              <a:ext uri="{FF2B5EF4-FFF2-40B4-BE49-F238E27FC236}">
                <a16:creationId xmlns:a16="http://schemas.microsoft.com/office/drawing/2014/main" id="{BB5D24BF-3EC8-F919-E7A5-A8D21F50B0C6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20000" contrast="-40000"/>
          </a:blip>
          <a:srcRect l="12885" t="7173" r="7218" b="5981"/>
          <a:stretch/>
        </p:blipFill>
        <p:spPr>
          <a:xfrm>
            <a:off x="9821984" y="3919119"/>
            <a:ext cx="1832898" cy="1841370"/>
          </a:xfrm>
          <a:prstGeom prst="ellipse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</p:pic>
      <p:sp>
        <p:nvSpPr>
          <p:cNvPr id="39" name="Flecha: a la derecha con muesca 38">
            <a:extLst>
              <a:ext uri="{FF2B5EF4-FFF2-40B4-BE49-F238E27FC236}">
                <a16:creationId xmlns:a16="http://schemas.microsoft.com/office/drawing/2014/main" id="{66463CFC-BE2D-C398-472C-C105017B2DE4}"/>
              </a:ext>
            </a:extLst>
          </p:cNvPr>
          <p:cNvSpPr/>
          <p:nvPr/>
        </p:nvSpPr>
        <p:spPr>
          <a:xfrm>
            <a:off x="3177671" y="5425022"/>
            <a:ext cx="5108490" cy="467465"/>
          </a:xfrm>
          <a:prstGeom prst="notched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i="1" dirty="0">
                <a:solidFill>
                  <a:schemeClr val="tx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PINCHA AQUÍ PARA ACCEDER A LA WEB</a:t>
            </a:r>
            <a:endParaRPr lang="es-ES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017409"/>
      </p:ext>
    </p:extLst>
  </p:cSld>
  <p:clrMapOvr>
    <a:masterClrMapping/>
  </p:clrMapOvr>
</p:sld>
</file>

<file path=ppt/theme/theme1.xml><?xml version="1.0" encoding="utf-8"?>
<a:theme xmlns:a="http://schemas.openxmlformats.org/drawingml/2006/main" name="AdornVTI">
  <a:themeElements>
    <a:clrScheme name="AnalogousFromLightSeedLeftStep">
      <a:dk1>
        <a:srgbClr val="000000"/>
      </a:dk1>
      <a:lt1>
        <a:srgbClr val="FFFFFF"/>
      </a:lt1>
      <a:dk2>
        <a:srgbClr val="242B41"/>
      </a:dk2>
      <a:lt2>
        <a:srgbClr val="E2E8E2"/>
      </a:lt2>
      <a:accent1>
        <a:srgbClr val="D18BD1"/>
      </a:accent1>
      <a:accent2>
        <a:srgbClr val="A471C7"/>
      </a:accent2>
      <a:accent3>
        <a:srgbClr val="978BD1"/>
      </a:accent3>
      <a:accent4>
        <a:srgbClr val="7186C7"/>
      </a:accent4>
      <a:accent5>
        <a:srgbClr val="71AAC7"/>
      </a:accent5>
      <a:accent6>
        <a:srgbClr val="65B1AB"/>
      </a:accent6>
      <a:hlink>
        <a:srgbClr val="568F57"/>
      </a:hlink>
      <a:folHlink>
        <a:srgbClr val="7F7F7F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429</Words>
  <Application>Microsoft Office PowerPoint</Application>
  <PresentationFormat>Panorámica</PresentationFormat>
  <Paragraphs>72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Aptos</vt:lpstr>
      <vt:lpstr>Arial</vt:lpstr>
      <vt:lpstr>Bembo</vt:lpstr>
      <vt:lpstr>Congenial Black</vt:lpstr>
      <vt:lpstr>Times New Roman</vt:lpstr>
      <vt:lpstr>Wingdings</vt:lpstr>
      <vt:lpstr>AdornVTI</vt:lpstr>
      <vt:lpstr>ACREDITACIÓN DE COMPETENCIAS PROFESIONALES</vt:lpstr>
      <vt:lpstr>1. PROCEDIMIENTOS DE ACREDITACIÓN DE COMPETENCIAS (PAC)</vt:lpstr>
      <vt:lpstr>2. REQUISITOS DE PARTICIPACIÓN</vt:lpstr>
      <vt:lpstr>3. FASES DEL PROCEDIMIENTO</vt:lpstr>
      <vt:lpstr>4. SOLICITUD Y DOCUMENTACIÓN A PRESENTAR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Orteso Espinosa, Leticia</dc:creator>
  <cp:lastModifiedBy>Orteso Espinosa, Leticia</cp:lastModifiedBy>
  <cp:revision>1</cp:revision>
  <dcterms:created xsi:type="dcterms:W3CDTF">2024-12-19T09:27:38Z</dcterms:created>
  <dcterms:modified xsi:type="dcterms:W3CDTF">2024-12-19T13:04:09Z</dcterms:modified>
</cp:coreProperties>
</file>